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305" r:id="rId4"/>
    <p:sldId id="357" r:id="rId5"/>
    <p:sldId id="306" r:id="rId6"/>
    <p:sldId id="258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396" r:id="rId27"/>
    <p:sldId id="397" r:id="rId28"/>
    <p:sldId id="398" r:id="rId29"/>
    <p:sldId id="399" r:id="rId30"/>
    <p:sldId id="331" r:id="rId31"/>
    <p:sldId id="332" r:id="rId32"/>
    <p:sldId id="333" r:id="rId33"/>
    <p:sldId id="334" r:id="rId34"/>
    <p:sldId id="335" r:id="rId35"/>
    <p:sldId id="336" r:id="rId36"/>
    <p:sldId id="338" r:id="rId37"/>
    <p:sldId id="339" r:id="rId38"/>
    <p:sldId id="340" r:id="rId39"/>
    <p:sldId id="341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69" r:id="rId48"/>
    <p:sldId id="372" r:id="rId49"/>
    <p:sldId id="373" r:id="rId50"/>
    <p:sldId id="374" r:id="rId51"/>
    <p:sldId id="375" r:id="rId52"/>
    <p:sldId id="376" r:id="rId53"/>
    <p:sldId id="293" r:id="rId54"/>
    <p:sldId id="308" r:id="rId55"/>
    <p:sldId id="297" r:id="rId5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mberis, Agape" initials="LA" lastIdx="25" clrIdx="0">
    <p:extLst>
      <p:ext uri="{19B8F6BF-5375-455C-9EA6-DF929625EA0E}">
        <p15:presenceInfo xmlns:p15="http://schemas.microsoft.com/office/powerpoint/2012/main" userId="S-1-5-21-3588597532-3196273806-102402428-99804" providerId="AD"/>
      </p:ext>
    </p:extLst>
  </p:cmAuthor>
  <p:cmAuthor id="2" name="Steinecker, Julie" initials="SJ" lastIdx="22" clrIdx="1">
    <p:extLst>
      <p:ext uri="{19B8F6BF-5375-455C-9EA6-DF929625EA0E}">
        <p15:presenceInfo xmlns:p15="http://schemas.microsoft.com/office/powerpoint/2012/main" userId="S-1-5-21-3588597532-3196273806-102402428-1236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3824" autoAdjust="0"/>
  </p:normalViewPr>
  <p:slideViewPr>
    <p:cSldViewPr>
      <p:cViewPr varScale="1">
        <p:scale>
          <a:sx n="64" d="100"/>
          <a:sy n="64" d="100"/>
        </p:scale>
        <p:origin x="136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t" anchorCtr="0" compatLnSpc="1">
            <a:prstTxWarp prst="textNoShape">
              <a:avLst/>
            </a:prstTxWarp>
          </a:bodyPr>
          <a:lstStyle>
            <a:lvl1pPr defTabSz="921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t" anchorCtr="0" compatLnSpc="1">
            <a:prstTxWarp prst="textNoShape">
              <a:avLst/>
            </a:prstTxWarp>
          </a:bodyPr>
          <a:lstStyle>
            <a:lvl1pPr algn="r" defTabSz="921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b" anchorCtr="0" compatLnSpc="1">
            <a:prstTxWarp prst="textNoShape">
              <a:avLst/>
            </a:prstTxWarp>
          </a:bodyPr>
          <a:lstStyle>
            <a:lvl1pPr defTabSz="921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F4664986-A607-4B9A-870C-4FDC890983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676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0402" tIns="45200" rIns="90402" bIns="4520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0402" tIns="45200" rIns="90402" bIns="4520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C1CCB65-C447-4CC1-A162-ED7D389F6A0D}" type="datetimeFigureOut">
              <a:rPr lang="en-US"/>
              <a:pPr>
                <a:defRPr/>
              </a:pPr>
              <a:t>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02" tIns="45200" rIns="90402" bIns="4520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4838"/>
            <a:ext cx="5607050" cy="4184650"/>
          </a:xfrm>
          <a:prstGeom prst="rect">
            <a:avLst/>
          </a:prstGeom>
        </p:spPr>
        <p:txBody>
          <a:bodyPr vert="horz" lIns="90402" tIns="45200" rIns="90402" bIns="4520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263"/>
            <a:ext cx="3038475" cy="463550"/>
          </a:xfrm>
          <a:prstGeom prst="rect">
            <a:avLst/>
          </a:prstGeom>
        </p:spPr>
        <p:txBody>
          <a:bodyPr vert="horz" lIns="90402" tIns="45200" rIns="90402" bIns="4520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31263"/>
            <a:ext cx="3038475" cy="463550"/>
          </a:xfrm>
          <a:prstGeom prst="rect">
            <a:avLst/>
          </a:prstGeom>
        </p:spPr>
        <p:txBody>
          <a:bodyPr vert="horz" wrap="square" lIns="90402" tIns="45200" rIns="90402" bIns="452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88321E-A065-4AA9-909F-256570D663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22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8FD9D5-522F-404C-A5F4-5424F2615A85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71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BC6550-0FF4-42E1-9543-12D01E5AE922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446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470DC3-E2BD-4A34-A592-1EB7E27FBD95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84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>
                <a:solidFill>
                  <a:prstClr val="black"/>
                </a:solidFill>
              </a:rPr>
              <a:pPr/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282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>
                <a:solidFill>
                  <a:prstClr val="black"/>
                </a:solidFill>
              </a:rPr>
              <a:pPr/>
              <a:t>16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071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B7A135-D6B1-4174-8D62-36B3F25CD41C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4680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19C61C-96AF-4DFA-BCCC-63D7015F7DDD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0409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87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41F11A-47D4-4E45-8CA3-15B84BB54B1B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24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4920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B450B6-084D-4238-ABE6-9A3969BA16A2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26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70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F6519F-F4AC-49BD-B448-A6BFFE0108A8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27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088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19B70E-5D41-4601-B170-F120B8C1DBE2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2996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F6519F-F4AC-49BD-B448-A6BFFE0108A8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28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1986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F6519F-F4AC-49BD-B448-A6BFFE0108A8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29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689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EFC894-562B-449A-8826-EC59BBAA17DB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1505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048A64-2568-4D3B-BBB8-9ADA15AB0865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7881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A1BC15-D1AC-4E7B-999D-8CA13AD51C18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1211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2C227FB-4030-411A-B38D-794BEE90C8DD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8920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06549B-6E85-4A28-89D4-D2E34721566B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0767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46A102-B922-484C-8D7C-F241196DB484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3120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D7E039-E439-41D4-8DBB-C311A857D4BA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8126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05248B-1806-4E01-9C57-9CEB15996F46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35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9F8936-7B79-4C3F-93BC-F2DF07428E30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100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5CF2D9F-DDB7-464F-8931-885D4773E40E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7154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7D9D8F-8F57-40A7-BEA0-9A42B44401B3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6851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6F840F3-2D2D-4F5A-B898-2A4B042BB2AA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089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599E148-B085-4920-99E2-2528DBFC1A96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814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EE3869-67F4-4C50-8E99-E09FF9242D77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8819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781C48F-84D3-4FB0-9EC9-3F98E51F3FEB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8839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0DC1EF5-BFC8-447B-9945-A5F896B0DA90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9276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3CB7FD-5274-47E2-8503-7FEE0D00E848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11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526A4B-4897-47E7-9668-559FB47EF93C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341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480" indent="-28249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9970" indent="-22599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1958" indent="-22599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3946" indent="-22599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5934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7921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9909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1897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F8E15D-F398-4B2B-9BF5-9D27197B065F}" type="slidenum">
              <a:rPr lang="en-US" altLang="en-US" smtClean="0"/>
              <a:pPr eaLnBrk="1" hangingPunct="1"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395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3647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480" indent="-28249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9970" indent="-22599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1958" indent="-22599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3946" indent="-22599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5934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7921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9909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1897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BDA411-BE18-482E-BC4E-AFD7DACAC838}" type="slidenum">
              <a:rPr lang="en-US" altLang="en-US" smtClean="0"/>
              <a:pPr eaLnBrk="1" hangingPunct="1"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7763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480" indent="-28249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9970" indent="-22599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1958" indent="-22599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3946" indent="-22599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5934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7921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9909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1897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987038-2554-4429-AB64-CA74E7793D98}" type="slidenum">
              <a:rPr lang="en-US" altLang="en-US" smtClean="0"/>
              <a:pPr eaLnBrk="1" hangingPunct="1"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4928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480" indent="-28249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9970" indent="-22599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1958" indent="-22599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3946" indent="-22599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5934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7921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9909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1897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2DA4FD-8A0A-430F-AEB5-BC9C6D820921}" type="slidenum">
              <a:rPr lang="en-US" altLang="en-US" smtClean="0"/>
              <a:pPr eaLnBrk="1" hangingPunct="1"/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36652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480" indent="-28249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9970" indent="-22599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1958" indent="-22599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3946" indent="-22599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5934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7921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9909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1897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F0AB04-828D-44DD-9298-74199B8697B3}" type="slidenum">
              <a:rPr lang="en-US" altLang="en-US" smtClean="0"/>
              <a:pPr eaLnBrk="1" hangingPunct="1"/>
              <a:t>51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022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CD65B5-240C-485A-A197-E73222A5D13A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61960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F266BE-548E-4C05-92FB-590457EE4F13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27157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D1F618-9A09-4E84-9C2D-C9D9349EC5C6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55211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DCDF20-1B49-4F4A-A917-419ACCA19AF5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447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1B9316-18D0-47CF-9EAE-CA5596418AB4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63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BC6550-0FF4-42E1-9543-12D01E5AE922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00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624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673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BC6550-0FF4-42E1-9543-12D01E5AE922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3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1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A0F01-3E98-488D-80F5-49C0F15A4D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31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076C0-F6AA-49B2-9125-57DE88077B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31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40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40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0A1FED-7808-432C-A68A-ECC385C725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196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72FE9-F0E0-4ABF-85AC-9ED114A71C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49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FBC5CE-03AD-48A9-91F2-E15E4FF304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70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23BC7-64F9-4B2F-BF07-98A34C7B8D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52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57F7B-C9C7-4D37-A67C-267E5CA683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4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ECF8A1-884A-4035-8077-2C6D2D461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23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5FA80F-8C3F-4856-A7A2-89ABAF8702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2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781AC-A48F-433E-BED8-1BA2E4E6D0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193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B6EA1-590A-4A1C-BDA1-3E4550385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085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6CAEC-55BE-40F7-A07E-2A3FD08E5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01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524F2B9-999F-43F9-AF26-8CCD4B88AD8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1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ssom.luc.edu/regrec/elective-catalog/course-catalog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ssom.luc.edu/regrec/elective-catalog/specialty-electives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s.aamc.org/eec/students/index.cfm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vslo.aamc.org/vslo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smle.org/step-2-ck/" TargetMode="External"/><Relationship Id="rId3" Type="http://schemas.openxmlformats.org/officeDocument/2006/relationships/hyperlink" Target="http://ssom.luc.edu/regrec/elective-catalog/" TargetMode="External"/><Relationship Id="rId7" Type="http://schemas.openxmlformats.org/officeDocument/2006/relationships/hyperlink" Target="https://www.aamc.org/services/eras/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rmp.org/" TargetMode="External"/><Relationship Id="rId5" Type="http://schemas.openxmlformats.org/officeDocument/2006/relationships/hyperlink" Target="http://www.ama-assn.org/go/freida" TargetMode="External"/><Relationship Id="rId10" Type="http://schemas.openxmlformats.org/officeDocument/2006/relationships/hyperlink" Target="http://www.aamc.org/cim" TargetMode="External"/><Relationship Id="rId4" Type="http://schemas.openxmlformats.org/officeDocument/2006/relationships/hyperlink" Target="https://services.aamc.org/eec/students/index.cfm" TargetMode="External"/><Relationship Id="rId9" Type="http://schemas.openxmlformats.org/officeDocument/2006/relationships/hyperlink" Target="https://vslo.aamc.org/vslo" TargetMode="Externa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Loyola University Chicago </a:t>
            </a:r>
            <a:br>
              <a:rPr lang="en-US" altLang="en-US" sz="3600"/>
            </a:br>
            <a:r>
              <a:rPr lang="en-US" altLang="en-US" sz="3600"/>
              <a:t>Stritch School of Medicine</a:t>
            </a:r>
            <a:br>
              <a:rPr lang="en-US" altLang="en-US" sz="3600"/>
            </a:br>
            <a:r>
              <a:rPr lang="en-US" altLang="en-US" sz="3600"/>
              <a:t>Office of Student Affairs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048000"/>
            <a:ext cx="6248400" cy="2362200"/>
          </a:xfrm>
        </p:spPr>
        <p:txBody>
          <a:bodyPr/>
          <a:lstStyle/>
          <a:p>
            <a:pPr eaLnBrk="1" hangingPunct="1"/>
            <a:r>
              <a:rPr lang="en-US" altLang="en-US" dirty="0"/>
              <a:t>CLASS OF 2024</a:t>
            </a:r>
          </a:p>
          <a:p>
            <a:pPr eaLnBrk="1" hangingPunct="1"/>
            <a:r>
              <a:rPr lang="en-US" altLang="en-US" dirty="0"/>
              <a:t>INTRODUCTION TO </a:t>
            </a:r>
          </a:p>
          <a:p>
            <a:pPr eaLnBrk="1" hangingPunct="1"/>
            <a:r>
              <a:rPr lang="en-US" altLang="en-US" dirty="0"/>
              <a:t>FOURTH YEAR </a:t>
            </a:r>
          </a:p>
          <a:p>
            <a:pPr eaLnBrk="1" hangingPunct="1"/>
            <a:r>
              <a:rPr lang="en-US" altLang="en-US" dirty="0"/>
              <a:t>SCHEDULING &amp; PLANNING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Fourth Year </a:t>
            </a:r>
            <a:br>
              <a:rPr lang="en-US" altLang="en-US" dirty="0"/>
            </a:br>
            <a:r>
              <a:rPr lang="en-US" altLang="en-US" dirty="0"/>
              <a:t>Overview of Requirements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752600"/>
            <a:ext cx="8661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12 weeks of core clerkships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  4 weeks PCM-4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---------------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600" dirty="0"/>
              <a:t>    16 weeks out of 42 weeks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6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12 weeks minimum of clinical electives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Bioethics Requirements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USMLE Step 2</a:t>
            </a:r>
            <a:endParaRPr lang="en-US" altLang="en-US" sz="26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chemeClr val="tx2"/>
                </a:solidFill>
              </a:rPr>
              <a:t>Discretionary Time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1800" i="1" dirty="0"/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altLang="en-US" sz="1800" i="1" dirty="0"/>
              <a:t>Must complete at least 12 weeks of full-time coursework in final semester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50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Readiness for Residency M4</a:t>
            </a:r>
            <a:br>
              <a:rPr lang="en-US" altLang="en-US" dirty="0"/>
            </a:br>
            <a:r>
              <a:rPr lang="en-US" altLang="en-US" dirty="0"/>
              <a:t>Core Rotations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6466114" cy="3581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dirty="0"/>
              <a:t>3 Core Clerkships: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dirty="0"/>
              <a:t>Sub-Intern Wards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dirty="0"/>
              <a:t>Sub-Intern ICU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dirty="0"/>
              <a:t>Emergency Medicine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004649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Purpose of Sub-Internships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2862" y="1641443"/>
            <a:ext cx="6172200" cy="4530757"/>
          </a:xfrm>
        </p:spPr>
        <p:txBody>
          <a:bodyPr/>
          <a:lstStyle/>
          <a:p>
            <a:pPr eaLnBrk="1" hangingPunct="1"/>
            <a:r>
              <a:rPr lang="en-US" altLang="en-US" sz="1800" dirty="0"/>
              <a:t>Focus on skills and attitudes necessary to care for hospitalized and critically ill patients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Sub-I is about taking care of patients and assuming the responsibilities of the PGY1 resident</a:t>
            </a:r>
          </a:p>
          <a:p>
            <a:pPr lvl="1" eaLnBrk="1" hangingPunct="1"/>
            <a:r>
              <a:rPr lang="en-US" altLang="en-US" sz="1800" dirty="0"/>
              <a:t>You should minimize your time away from patient care duties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Emphasis is on </a:t>
            </a:r>
            <a:r>
              <a:rPr lang="en-US" altLang="en-US" sz="1800" b="1" dirty="0"/>
              <a:t>patient care</a:t>
            </a:r>
            <a:r>
              <a:rPr lang="en-US" altLang="en-US" sz="1800" dirty="0"/>
              <a:t> in the context of wards or ICU; </a:t>
            </a:r>
            <a:r>
              <a:rPr lang="en-US" altLang="en-US" sz="1800" u="sng" dirty="0"/>
              <a:t>emphasis is not on the specialty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Thus, Sub-Internships are posted on SSOM transcript without specialty noted (i.e., transcript reads only “Sub-Intern Wards” and “Sub-Intern ICU”)</a:t>
            </a:r>
          </a:p>
        </p:txBody>
      </p:sp>
    </p:spTree>
    <p:extLst>
      <p:ext uri="{BB962C8B-B14F-4D97-AF65-F5344CB8AC3E}">
        <p14:creationId xmlns:p14="http://schemas.microsoft.com/office/powerpoint/2010/main" val="2946508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0E9C2-9B33-CDEF-981B-36E62BEC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M4 Required Clerkships: </a:t>
            </a:r>
            <a:br>
              <a:rPr lang="en-US" altLang="en-US" dirty="0"/>
            </a:br>
            <a:r>
              <a:rPr lang="en-US" altLang="en-US" dirty="0"/>
              <a:t>S</a:t>
            </a:r>
            <a:r>
              <a:rPr lang="en-US" dirty="0"/>
              <a:t>ub-I Wards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AF73235-01C4-B205-7BD0-ADDD92C16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/>
              <a:t>4-weeks: inpatient service (“Sub-I Wards”) </a:t>
            </a:r>
          </a:p>
          <a:p>
            <a:pPr lvl="1" eaLnBrk="1" hangingPunct="1">
              <a:buClr>
                <a:srgbClr val="669999"/>
              </a:buClr>
              <a:defRPr/>
            </a:pPr>
            <a:r>
              <a:rPr lang="en-US" sz="2000" dirty="0">
                <a:solidFill>
                  <a:srgbClr val="000000"/>
                </a:solidFill>
              </a:rPr>
              <a:t>Examples of services: Gen Med, OB, Cardiology, Hem/</a:t>
            </a:r>
            <a:r>
              <a:rPr lang="en-US" sz="2000" dirty="0" err="1">
                <a:solidFill>
                  <a:srgbClr val="000000"/>
                </a:solidFill>
              </a:rPr>
              <a:t>Onc</a:t>
            </a:r>
            <a:r>
              <a:rPr lang="en-US" sz="2000" dirty="0">
                <a:solidFill>
                  <a:srgbClr val="000000"/>
                </a:solidFill>
              </a:rPr>
              <a:t>, Surgery, </a:t>
            </a:r>
            <a:r>
              <a:rPr lang="en-US" sz="2000" dirty="0" err="1">
                <a:solidFill>
                  <a:srgbClr val="000000"/>
                </a:solidFill>
              </a:rPr>
              <a:t>Peds</a:t>
            </a:r>
            <a:endParaRPr lang="en-US" sz="2000" dirty="0">
              <a:solidFill>
                <a:srgbClr val="000000"/>
              </a:solidFill>
            </a:endParaRPr>
          </a:p>
          <a:p>
            <a:pPr lvl="1" eaLnBrk="1" hangingPunct="1">
              <a:buClr>
                <a:srgbClr val="669999"/>
              </a:buClr>
              <a:defRPr/>
            </a:pPr>
            <a:r>
              <a:rPr lang="en-US" sz="2000" dirty="0"/>
              <a:t>Loyola, Gottlieb, Hines, Resurrection, Palos</a:t>
            </a:r>
          </a:p>
          <a:p>
            <a:r>
              <a:rPr lang="en-US" sz="2400" dirty="0"/>
              <a:t>Option for approval for external site (</a:t>
            </a:r>
            <a:r>
              <a:rPr lang="en-US" sz="2400" dirty="0" err="1"/>
              <a:t>ie</a:t>
            </a:r>
            <a:r>
              <a:rPr lang="en-US" sz="2400" dirty="0"/>
              <a:t> audition)</a:t>
            </a:r>
          </a:p>
          <a:p>
            <a:r>
              <a:rPr lang="en-US" sz="2400" dirty="0"/>
              <a:t>Lumen/Sakai has details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20B6FF-C9B8-F8C2-6981-0DFC87E42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75" y="4038600"/>
            <a:ext cx="6546850" cy="271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299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14BCB-BCFD-5561-8E04-746DC7C7C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M4 Required Clerkships:</a:t>
            </a:r>
            <a:br>
              <a:rPr lang="en-US" altLang="en-US" dirty="0"/>
            </a:br>
            <a:r>
              <a:rPr lang="en-US" altLang="en-US" dirty="0"/>
              <a:t>Sub-I ICU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EC28B-2A29-17E7-45F0-949B09D79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4-weeks: intensive care unit (“Sub-I ICU”)</a:t>
            </a:r>
          </a:p>
          <a:p>
            <a:pPr lvl="1" eaLnBrk="1" hangingPunct="1">
              <a:defRPr/>
            </a:pPr>
            <a:r>
              <a:rPr lang="en-US" dirty="0"/>
              <a:t>Examples of services: MICU, SICU, BICU, CCU, NICU, PICU</a:t>
            </a:r>
          </a:p>
          <a:p>
            <a:pPr lvl="1" eaLnBrk="1" hangingPunct="1">
              <a:buClr>
                <a:srgbClr val="669999"/>
              </a:buClr>
              <a:defRPr/>
            </a:pPr>
            <a:r>
              <a:rPr lang="en-US" dirty="0"/>
              <a:t>Loyola, Hines, Gottlieb, Resurrection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2" y="4357370"/>
            <a:ext cx="53625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81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1524000"/>
            <a:ext cx="7219950" cy="5105400"/>
          </a:xfrm>
        </p:spPr>
        <p:txBody>
          <a:bodyPr/>
          <a:lstStyle/>
          <a:p>
            <a:r>
              <a:rPr lang="en-US" sz="2800" dirty="0"/>
              <a:t>Student can submit a petition to the SSOM registrar and Sub-I directors to complete the clinical component of 1 of the 2 required Sub-Is external to SSOM.</a:t>
            </a:r>
          </a:p>
          <a:p>
            <a:pPr marL="0" indent="0">
              <a:buNone/>
            </a:pPr>
            <a:r>
              <a:rPr lang="en-US" sz="1600" dirty="0"/>
              <a:t> </a:t>
            </a:r>
          </a:p>
          <a:p>
            <a:r>
              <a:rPr lang="en-US" sz="2800" b="1" dirty="0"/>
              <a:t>Must be submitted 60 days prior</a:t>
            </a:r>
            <a:endParaRPr lang="en-US" sz="2800" dirty="0"/>
          </a:p>
          <a:p>
            <a:pPr lvl="1"/>
            <a:r>
              <a:rPr lang="en-US" sz="2800" dirty="0"/>
              <a:t>There will be no exceptions to this 60-day rule.</a:t>
            </a:r>
          </a:p>
          <a:p>
            <a:pPr marL="344487" lvl="1" indent="0">
              <a:buNone/>
            </a:pPr>
            <a:endParaRPr lang="en-US" sz="1400" dirty="0"/>
          </a:p>
          <a:p>
            <a:r>
              <a:rPr lang="en-US" sz="2800" dirty="0"/>
              <a:t>Sub-I Requirements for external sites are on LUMEN for your review.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Sub-Internships</a:t>
            </a:r>
          </a:p>
        </p:txBody>
      </p:sp>
    </p:spTree>
    <p:extLst>
      <p:ext uri="{BB962C8B-B14F-4D97-AF65-F5344CB8AC3E}">
        <p14:creationId xmlns:p14="http://schemas.microsoft.com/office/powerpoint/2010/main" val="313584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1905000"/>
            <a:ext cx="7467600" cy="4648518"/>
          </a:xfrm>
        </p:spPr>
        <p:txBody>
          <a:bodyPr/>
          <a:lstStyle/>
          <a:p>
            <a:r>
              <a:rPr lang="en-US" sz="2400" dirty="0"/>
              <a:t>In general, the external Sub-I offering </a:t>
            </a:r>
            <a:r>
              <a:rPr lang="en-US" sz="2400" u="sng" dirty="0"/>
              <a:t>must</a:t>
            </a:r>
            <a:r>
              <a:rPr lang="en-US" sz="24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have well-developed educational objectives with clear oversight;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be a </a:t>
            </a:r>
            <a:r>
              <a:rPr lang="en-US" sz="2000" b="1" i="1" dirty="0"/>
              <a:t>primary service</a:t>
            </a:r>
            <a:r>
              <a:rPr lang="en-US" sz="2000" dirty="0"/>
              <a:t> directly responsible for patient care;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be predominantly an </a:t>
            </a:r>
            <a:r>
              <a:rPr lang="en-US" sz="2000" b="1" i="1" dirty="0"/>
              <a:t>inpatient service;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place student in a position to take </a:t>
            </a:r>
            <a:r>
              <a:rPr lang="en-US" sz="2000" i="1" dirty="0"/>
              <a:t>primary responsibility</a:t>
            </a:r>
            <a:r>
              <a:rPr lang="en-US" sz="2000" dirty="0"/>
              <a:t> for patient care</a:t>
            </a:r>
          </a:p>
          <a:p>
            <a:r>
              <a:rPr lang="en-US" sz="2400" dirty="0"/>
              <a:t>General rule of thumb: external Sub-I experience must mirror those offered at SSOM </a:t>
            </a:r>
          </a:p>
          <a:p>
            <a:r>
              <a:rPr lang="en-US" sz="2400" dirty="0"/>
              <a:t>Still required to go through SSOM orientation, OSCE, and other required activities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Sub-Internships</a:t>
            </a:r>
          </a:p>
        </p:txBody>
      </p:sp>
    </p:spTree>
    <p:extLst>
      <p:ext uri="{BB962C8B-B14F-4D97-AF65-F5344CB8AC3E}">
        <p14:creationId xmlns:p14="http://schemas.microsoft.com/office/powerpoint/2010/main" val="597598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M4 Required Clerkships:</a:t>
            </a:r>
            <a:br>
              <a:rPr lang="en-US" altLang="en-US" dirty="0"/>
            </a:br>
            <a:r>
              <a:rPr lang="en-US" altLang="en-US" dirty="0"/>
              <a:t>Emergency Medicine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5"/>
            <a:ext cx="8229600" cy="4605337"/>
          </a:xfrm>
        </p:spPr>
        <p:txBody>
          <a:bodyPr/>
          <a:lstStyle/>
          <a:p>
            <a:r>
              <a:rPr lang="en-US" sz="2400" dirty="0"/>
              <a:t>4 week rotation</a:t>
            </a:r>
          </a:p>
          <a:p>
            <a:r>
              <a:rPr lang="en-US" sz="2400" dirty="0"/>
              <a:t>11, 8-hour shifts which occur all hours of the day and days of the week</a:t>
            </a:r>
          </a:p>
          <a:p>
            <a:r>
              <a:rPr lang="en-US" sz="2400" dirty="0"/>
              <a:t>Located at Loyola and Hines, </a:t>
            </a:r>
            <a:r>
              <a:rPr lang="en-US" sz="2400" dirty="0" err="1"/>
              <a:t>MacNeal</a:t>
            </a:r>
            <a:r>
              <a:rPr lang="en-US" sz="2400" dirty="0"/>
              <a:t>, or Gottlieb</a:t>
            </a:r>
          </a:p>
          <a:p>
            <a:r>
              <a:rPr lang="en-US" sz="2400" dirty="0"/>
              <a:t>3 required educational days, plus 2 OSCE days, plus exam, plus other assignments as instructed</a:t>
            </a:r>
            <a:endParaRPr lang="en-US" sz="2400" i="1" dirty="0"/>
          </a:p>
          <a:p>
            <a:r>
              <a:rPr lang="en-US" sz="2400" i="1" dirty="0"/>
              <a:t>Cannot miss any of the required educational days, OSCE or exam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4618174"/>
            <a:ext cx="5286375" cy="160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88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1AAA6-18F2-AF42-9A4C-DB37006AD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EC659-F633-EF48-AC6B-C0EE4D1AA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Shift start/end times are not flexible and students are expected to be present for each full, 8-hour shift</a:t>
            </a:r>
          </a:p>
          <a:p>
            <a:r>
              <a:rPr lang="en-US" dirty="0"/>
              <a:t>Unexcused shift absences are made up after the final exam</a:t>
            </a:r>
          </a:p>
          <a:p>
            <a:r>
              <a:rPr lang="en-US" dirty="0"/>
              <a:t>Policies regarding time off, shift swaps</a:t>
            </a:r>
          </a:p>
          <a:p>
            <a:pPr lvl="1"/>
            <a:r>
              <a:rPr lang="en-US" dirty="0"/>
              <a:t>Available on Lumen. Make sure you understand these rules.</a:t>
            </a:r>
          </a:p>
          <a:p>
            <a:pPr lvl="1"/>
            <a:r>
              <a:rPr lang="en-US" dirty="0"/>
              <a:t>Primary information always better than “word of mouth”</a:t>
            </a:r>
          </a:p>
        </p:txBody>
      </p:sp>
    </p:spTree>
    <p:extLst>
      <p:ext uri="{BB962C8B-B14F-4D97-AF65-F5344CB8AC3E}">
        <p14:creationId xmlns:p14="http://schemas.microsoft.com/office/powerpoint/2010/main" val="962141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116DA-CD66-2B48-97F1-E62EA497D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Rotation:</a:t>
            </a:r>
            <a:br>
              <a:rPr lang="en-US" dirty="0"/>
            </a:br>
            <a:r>
              <a:rPr lang="en-US" dirty="0"/>
              <a:t>Patient-Centered Medicine-4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684CD-DD51-214A-B7F8-95C294F7C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13287"/>
          </a:xfrm>
        </p:spPr>
        <p:txBody>
          <a:bodyPr/>
          <a:lstStyle/>
          <a:p>
            <a:r>
              <a:rPr lang="en-US" sz="2400" dirty="0"/>
              <a:t>Offered in November or December</a:t>
            </a:r>
          </a:p>
          <a:p>
            <a:r>
              <a:rPr lang="en-US" sz="2400" dirty="0"/>
              <a:t>Asynchronous curriculum allowing time for interviewing while providing additional training in transition to intern year</a:t>
            </a:r>
          </a:p>
          <a:p>
            <a:pPr lvl="1"/>
            <a:r>
              <a:rPr lang="en-US" sz="2000" dirty="0"/>
              <a:t>Divided into the following 5 domains:</a:t>
            </a:r>
          </a:p>
          <a:p>
            <a:pPr lvl="2"/>
            <a:r>
              <a:rPr lang="en-US" sz="1800" dirty="0"/>
              <a:t>Wise On-Call Modules with 1 live Zoom session with IM residents</a:t>
            </a:r>
          </a:p>
          <a:p>
            <a:pPr lvl="2"/>
            <a:r>
              <a:rPr lang="en-US" sz="1800" dirty="0"/>
              <a:t>Health System Science Course with Value Based Health Care modules with 1 live Zoom session</a:t>
            </a:r>
          </a:p>
          <a:p>
            <a:pPr lvl="2"/>
            <a:r>
              <a:rPr lang="en-US" sz="1800" dirty="0"/>
              <a:t>Financial Literacy with optional Zoom session</a:t>
            </a:r>
          </a:p>
          <a:p>
            <a:pPr lvl="2"/>
            <a:r>
              <a:rPr lang="en-US" sz="1800" dirty="0"/>
              <a:t>Emotional Intelligence and Resiliency</a:t>
            </a:r>
          </a:p>
          <a:p>
            <a:pPr lvl="2"/>
            <a:r>
              <a:rPr lang="en-US" sz="1800" dirty="0"/>
              <a:t>Pain Management and Opioids </a:t>
            </a:r>
          </a:p>
          <a:p>
            <a:pPr lvl="1"/>
            <a:r>
              <a:rPr lang="en-US" sz="2000" dirty="0"/>
              <a:t>Some changes coming for Fall 2023, finalized September 1</a:t>
            </a:r>
          </a:p>
          <a:p>
            <a:pPr lvl="1"/>
            <a:r>
              <a:rPr lang="en-US" sz="2000" dirty="0"/>
              <a:t>Can swap November and December only if no required rotation in opposite month</a:t>
            </a: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r>
              <a:rPr lang="en-US" sz="2400" dirty="0"/>
              <a:t>Online, with several Live Zoom sessions</a:t>
            </a:r>
          </a:p>
          <a:p>
            <a:pPr lvl="1"/>
            <a:r>
              <a:rPr lang="en-US" sz="2000" dirty="0"/>
              <a:t>Facilitated group discussion on Value-based Healthcare and live sessions with residents based on actual clinical cases</a:t>
            </a:r>
          </a:p>
          <a:p>
            <a:pPr lvl="0"/>
            <a:r>
              <a:rPr lang="en-US" sz="2400" dirty="0"/>
              <a:t>The course is pass/fail/meets with concern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Agenda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Fourth Year &amp; Clerkship Track System</a:t>
            </a:r>
          </a:p>
          <a:p>
            <a:pPr eaLnBrk="1" hangingPunct="1"/>
            <a:r>
              <a:rPr lang="en-US" altLang="en-US" dirty="0"/>
              <a:t>Lottery Process</a:t>
            </a:r>
          </a:p>
          <a:p>
            <a:pPr eaLnBrk="1" hangingPunct="1"/>
            <a:r>
              <a:rPr lang="en-US" altLang="en-US" dirty="0"/>
              <a:t>Required clerkships</a:t>
            </a:r>
          </a:p>
          <a:p>
            <a:pPr eaLnBrk="1" hangingPunct="1"/>
            <a:r>
              <a:rPr lang="en-US" altLang="en-US" dirty="0"/>
              <a:t>Elective requirements, registration &amp; VSLO</a:t>
            </a:r>
          </a:p>
          <a:p>
            <a:pPr eaLnBrk="1" hangingPunct="1"/>
            <a:r>
              <a:rPr lang="en-US" altLang="en-US" dirty="0"/>
              <a:t>USMLE Step 2 requirements &amp; timing</a:t>
            </a:r>
          </a:p>
          <a:p>
            <a:pPr eaLnBrk="1" hangingPunct="1"/>
            <a:r>
              <a:rPr lang="en-US" altLang="en-US" dirty="0"/>
              <a:t>Residency Planning: Future Meetings</a:t>
            </a:r>
          </a:p>
          <a:p>
            <a:pPr eaLnBrk="1" hangingPunct="1"/>
            <a:r>
              <a:rPr lang="en-US" altLang="en-US" dirty="0"/>
              <a:t>Online Resources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CF06F-380F-4869-A3C5-A1D5B727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PCM-4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AEF4-7A17-4D5C-99B5-72FB7EA66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Interviews should be prioritized during </a:t>
            </a:r>
            <a:r>
              <a:rPr lang="en-US" u="sng" dirty="0"/>
              <a:t>this</a:t>
            </a:r>
            <a:r>
              <a:rPr lang="en-US" dirty="0"/>
              <a:t> month</a:t>
            </a:r>
          </a:p>
          <a:p>
            <a:r>
              <a:rPr lang="en-US" dirty="0"/>
              <a:t>You cannot be enrolled in 2 rotations at the same time</a:t>
            </a:r>
          </a:p>
          <a:p>
            <a:pPr lvl="1"/>
            <a:r>
              <a:rPr lang="en-US" dirty="0"/>
              <a:t>You cannot do an audition/extramural rotation and PCM-4 at same time</a:t>
            </a:r>
          </a:p>
          <a:p>
            <a:pPr lvl="1"/>
            <a:r>
              <a:rPr lang="en-US" dirty="0"/>
              <a:t>Calendars are challenging between institutions. 7 day overlap allowed, more time needs approval from LO</a:t>
            </a:r>
          </a:p>
          <a:p>
            <a:r>
              <a:rPr lang="en-US" dirty="0"/>
              <a:t>Keep a calendar and plan your time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295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Readiness for Residency:</a:t>
            </a:r>
            <a:br>
              <a:rPr lang="en-US" dirty="0"/>
            </a:br>
            <a:r>
              <a:rPr lang="en-US" dirty="0"/>
              <a:t>Intern 101 </a:t>
            </a:r>
            <a:r>
              <a:rPr lang="en-US" dirty="0" err="1"/>
              <a:t>Bootcamp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Bootcamp</a:t>
            </a:r>
            <a:r>
              <a:rPr lang="en-US" dirty="0"/>
              <a:t> best done in medical school</a:t>
            </a:r>
          </a:p>
          <a:p>
            <a:r>
              <a:rPr lang="en-US" dirty="0"/>
              <a:t>Situated in the final semester of medical school</a:t>
            </a:r>
          </a:p>
          <a:p>
            <a:r>
              <a:rPr lang="en-US" dirty="0"/>
              <a:t>Content geared both general and specialty-specific</a:t>
            </a:r>
          </a:p>
          <a:p>
            <a:r>
              <a:rPr lang="en-US" dirty="0"/>
              <a:t>2 weeks in length, offered 2 weeks of 11B, 11C, 12A</a:t>
            </a:r>
          </a:p>
        </p:txBody>
      </p:sp>
    </p:spTree>
    <p:extLst>
      <p:ext uri="{BB962C8B-B14F-4D97-AF65-F5344CB8AC3E}">
        <p14:creationId xmlns:p14="http://schemas.microsoft.com/office/powerpoint/2010/main" val="25724705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Bioethics Requirement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11662"/>
          </a:xfr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/>
          <a:lstStyle/>
          <a:p>
            <a:pPr eaLnBrk="1" hangingPunct="1"/>
            <a:r>
              <a:rPr lang="en-US" altLang="en-US" dirty="0"/>
              <a:t>Ethics case paper due in </a:t>
            </a:r>
            <a:r>
              <a:rPr lang="en-US" altLang="en-US" dirty="0" err="1"/>
              <a:t>Yr</a:t>
            </a:r>
            <a:r>
              <a:rPr lang="en-US" altLang="en-US" dirty="0"/>
              <a:t> 3: Thursday, April 19, 2023 by 4:00 pm </a:t>
            </a:r>
          </a:p>
          <a:p>
            <a:pPr lvl="1" eaLnBrk="1" hangingPunct="1"/>
            <a:r>
              <a:rPr lang="en-US" altLang="en-US" sz="2400" dirty="0"/>
              <a:t>Completion of Ethics Case Paper (should be completed during third year)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Four Ethics Grand Rounds must be completed cumulatively over 1</a:t>
            </a:r>
            <a:r>
              <a:rPr lang="en-US" altLang="en-US" baseline="30000" dirty="0"/>
              <a:t>st </a:t>
            </a:r>
            <a:r>
              <a:rPr lang="en-US" altLang="en-US" dirty="0"/>
              <a:t>- 4</a:t>
            </a:r>
            <a:r>
              <a:rPr lang="en-US" altLang="en-US" baseline="30000" dirty="0"/>
              <a:t>th</a:t>
            </a:r>
            <a:r>
              <a:rPr lang="en-US" altLang="en-US" dirty="0"/>
              <a:t> years</a:t>
            </a:r>
          </a:p>
          <a:p>
            <a:pPr lvl="1" eaLnBrk="1" hangingPunct="1"/>
            <a:r>
              <a:rPr lang="en-US" altLang="en-US" sz="2400" dirty="0"/>
              <a:t>Completion of Ethics Grand Rounds (min. of 4 sessions total by end of fourth year)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9956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Capstone Transition OSCE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Capstone demonstrating clinical skills, assessment and write-ups</a:t>
            </a:r>
          </a:p>
          <a:p>
            <a:r>
              <a:rPr lang="en-US" sz="2000" dirty="0"/>
              <a:t>Personalized assessment and feedback</a:t>
            </a:r>
          </a:p>
          <a:p>
            <a:pPr lvl="1"/>
            <a:r>
              <a:rPr lang="en-US" sz="2000" dirty="0"/>
              <a:t>Teamwork and communication skills</a:t>
            </a:r>
          </a:p>
          <a:p>
            <a:pPr lvl="1"/>
            <a:r>
              <a:rPr lang="en-US" sz="2000" dirty="0"/>
              <a:t>Clinical decision making</a:t>
            </a:r>
          </a:p>
          <a:p>
            <a:pPr lvl="1"/>
            <a:r>
              <a:rPr lang="en-US" sz="2000" dirty="0"/>
              <a:t>Management of an unstable patient</a:t>
            </a:r>
          </a:p>
          <a:p>
            <a:pPr lvl="1"/>
            <a:r>
              <a:rPr lang="en-US" sz="2000" dirty="0"/>
              <a:t>NOT the same as end of life OSCE</a:t>
            </a:r>
          </a:p>
          <a:p>
            <a:r>
              <a:rPr lang="en-US" sz="2000" dirty="0"/>
              <a:t>One 4 hour session:</a:t>
            </a:r>
          </a:p>
          <a:p>
            <a:pPr lvl="1"/>
            <a:r>
              <a:rPr lang="en-US" sz="2000" dirty="0"/>
              <a:t>Tuesday, May 2</a:t>
            </a:r>
            <a:r>
              <a:rPr lang="en-US" sz="2000" baseline="30000" dirty="0"/>
              <a:t>nd</a:t>
            </a:r>
            <a:endParaRPr lang="en-US" sz="2000" dirty="0"/>
          </a:p>
          <a:p>
            <a:pPr lvl="1"/>
            <a:r>
              <a:rPr lang="en-US" sz="2000" dirty="0"/>
              <a:t>Thursday May 18</a:t>
            </a:r>
            <a:r>
              <a:rPr lang="en-US" sz="2000" baseline="30000" dirty="0"/>
              <a:t>th</a:t>
            </a:r>
            <a:endParaRPr lang="en-US" sz="2000" dirty="0"/>
          </a:p>
          <a:p>
            <a:pPr lvl="1"/>
            <a:r>
              <a:rPr lang="en-US" sz="2000" dirty="0"/>
              <a:t>Thursday May 25</a:t>
            </a:r>
            <a:r>
              <a:rPr lang="en-US" sz="2000" baseline="30000" dirty="0"/>
              <a:t>th</a:t>
            </a:r>
            <a:endParaRPr lang="en-US" sz="2000" dirty="0"/>
          </a:p>
          <a:p>
            <a:pPr lvl="1"/>
            <a:r>
              <a:rPr lang="en-US" sz="2000" dirty="0"/>
              <a:t>Thursday Jun 15</a:t>
            </a:r>
            <a:r>
              <a:rPr lang="en-US" sz="2000" baseline="30000" dirty="0"/>
              <a:t>th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79913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Readiness for Residency: </a:t>
            </a:r>
            <a:r>
              <a:rPr lang="en-US" altLang="en-US" dirty="0"/>
              <a:t>Electives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Purpose</a:t>
            </a:r>
          </a:p>
          <a:p>
            <a:pPr lvl="1" eaLnBrk="1" hangingPunct="1"/>
            <a:r>
              <a:rPr lang="en-US" altLang="en-US" sz="2800" dirty="0"/>
              <a:t>Broadens &amp; strengthens clinical experience</a:t>
            </a:r>
          </a:p>
          <a:p>
            <a:pPr lvl="1" eaLnBrk="1" hangingPunct="1"/>
            <a:r>
              <a:rPr lang="en-US" altLang="en-US" sz="2800" dirty="0"/>
              <a:t>Tests interest in an area of specialization</a:t>
            </a:r>
          </a:p>
          <a:p>
            <a:pPr lvl="1" eaLnBrk="1" hangingPunct="1"/>
            <a:r>
              <a:rPr lang="en-US" altLang="en-US" sz="2800" dirty="0"/>
              <a:t>Provides research or special opportunities</a:t>
            </a:r>
          </a:p>
          <a:p>
            <a:pPr lvl="1" eaLnBrk="1" hangingPunct="1"/>
            <a:r>
              <a:rPr lang="en-US" altLang="en-US" sz="2800" dirty="0"/>
              <a:t>Promotes self determination and responsibility for content of program</a:t>
            </a:r>
          </a:p>
        </p:txBody>
      </p:sp>
    </p:spTree>
    <p:extLst>
      <p:ext uri="{BB962C8B-B14F-4D97-AF65-F5344CB8AC3E}">
        <p14:creationId xmlns:p14="http://schemas.microsoft.com/office/powerpoint/2010/main" val="6360828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9561-9963-E749-806D-05CE1E43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Readiness for Residency: Electives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BE958-8F9C-11DC-C6D6-7439A87F7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22 weeks of elective credit required for graduation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Up to 4 weeks part-time credit from M1/M2 years (combined) and part-time credit from M3/M4 years (combined)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26 weeks elective time available in M4 year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Calendar shows 6 months with “E” plus 2 weeks in 12B (May)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Most electives are 4 weeks in length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There are several 2-week electives available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In your M4 year, your elective program must include at least </a:t>
            </a:r>
            <a:r>
              <a:rPr lang="en-US" sz="2400" b="1" dirty="0"/>
              <a:t>12 weeks </a:t>
            </a:r>
            <a:r>
              <a:rPr lang="en-US" sz="2400" b="1" i="1" dirty="0"/>
              <a:t>clinical</a:t>
            </a:r>
            <a:r>
              <a:rPr lang="en-US" sz="2400" b="1" dirty="0"/>
              <a:t> electives (2 or 4 weeks)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Clinical vs Non-clinical electives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Course Descriptions online in </a:t>
            </a:r>
            <a:r>
              <a:rPr lang="en-US" sz="2400" dirty="0">
                <a:hlinkClick r:id="rId2"/>
              </a:rPr>
              <a:t>SSOM Elective Catalog</a:t>
            </a: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04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/>
            <a:r>
              <a:rPr lang="en-US" altLang="en-US" dirty="0"/>
              <a:t>Electives (continued)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066800"/>
            <a:ext cx="83820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/>
              <a:t>12 weeks of elective time permitted away (“</a:t>
            </a:r>
            <a:r>
              <a:rPr lang="en-US" altLang="en-US" sz="2500" dirty="0" err="1"/>
              <a:t>extramurals</a:t>
            </a:r>
            <a:r>
              <a:rPr lang="en-US" altLang="en-US" sz="2500" dirty="0"/>
              <a:t>/away rotations/audition rotations”)</a:t>
            </a:r>
          </a:p>
          <a:p>
            <a:pPr eaLnBrk="1" hangingPunct="1">
              <a:lnSpc>
                <a:spcPct val="90000"/>
              </a:lnSpc>
            </a:pPr>
            <a:endParaRPr lang="en-US" altLang="en-US" sz="25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/>
              <a:t>12 weeks permitted in any specialty (in M4 year)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/>
              <a:t>Excludes time in core clerkships in the specialty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/>
              <a:t>Excludes M3-year elective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/>
              <a:t>Includes electives at Loyola and away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/>
              <a:t>Exceptions include </a:t>
            </a:r>
            <a:r>
              <a:rPr lang="en-US" altLang="en-US" sz="2500" dirty="0" err="1"/>
              <a:t>cardiographics</a:t>
            </a:r>
            <a:endParaRPr lang="en-US" altLang="en-US" sz="2500" dirty="0"/>
          </a:p>
          <a:p>
            <a:pPr marL="344487" lvl="1" indent="0" eaLnBrk="1" hangingPunct="1">
              <a:lnSpc>
                <a:spcPct val="90000"/>
              </a:lnSpc>
              <a:buNone/>
            </a:pPr>
            <a:endParaRPr lang="en-US" altLang="en-US" sz="25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/>
              <a:t>Consider </a:t>
            </a:r>
            <a:r>
              <a:rPr lang="en-US" altLang="en-US" sz="2500" b="1" dirty="0"/>
              <a:t>Individually Designed Elective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/>
              <a:t>Details on elective website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/>
              <a:t>Must be approved by Dr. Ozark and registrar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/>
              <a:t>Other elective policies in catalog preface</a:t>
            </a:r>
          </a:p>
          <a:p>
            <a:pPr eaLnBrk="1" hangingPunct="1">
              <a:lnSpc>
                <a:spcPct val="90000"/>
              </a:lnSpc>
            </a:pPr>
            <a:endParaRPr lang="en-US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7266286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Building Your Elective Program Content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Use </a:t>
            </a:r>
            <a:r>
              <a:rPr lang="en-US" altLang="en-US" sz="2800" dirty="0">
                <a:hlinkClick r:id="rId3"/>
              </a:rPr>
              <a:t>“Specialty Elective Guide” </a:t>
            </a:r>
            <a:r>
              <a:rPr lang="en-US" altLang="en-US" sz="2800" dirty="0"/>
              <a:t>at online Loyola Elective Catalog site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Reflect on gaps in your knowledge or skillset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Talk to faculty and specialty advisor(s)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Attend specialty department sessions and ask questions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Talk to faculty in your field(s) of interest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See Dean Mendez and Dean Martinez for input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Attend Students Advising Students (SAS) programs</a:t>
            </a:r>
          </a:p>
        </p:txBody>
      </p:sp>
    </p:spTree>
    <p:extLst>
      <p:ext uri="{BB962C8B-B14F-4D97-AF65-F5344CB8AC3E}">
        <p14:creationId xmlns:p14="http://schemas.microsoft.com/office/powerpoint/2010/main" val="4044831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9375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Intern 101/Bootcamp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Strongly recommended for CO 2024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2 weeks long, offered 3 times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 11B, 11C, 12A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Placed on calendar as a strong suggestion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Mix of general, specialty, procedural, POCUS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Preferred by Program Directors</a:t>
            </a:r>
          </a:p>
        </p:txBody>
      </p:sp>
    </p:spTree>
    <p:extLst>
      <p:ext uri="{BB962C8B-B14F-4D97-AF65-F5344CB8AC3E}">
        <p14:creationId xmlns:p14="http://schemas.microsoft.com/office/powerpoint/2010/main" val="1868313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Readiness for Residency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Formation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40 weeks to create a child. 40 weeks to prepare for your intern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Be thoughtful in creating your academic plan.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$62,530/10=$6,253 per month during M4 year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You are your best investment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Resources available to help advise</a:t>
            </a:r>
          </a:p>
        </p:txBody>
      </p:sp>
    </p:spTree>
    <p:extLst>
      <p:ext uri="{BB962C8B-B14F-4D97-AF65-F5344CB8AC3E}">
        <p14:creationId xmlns:p14="http://schemas.microsoft.com/office/powerpoint/2010/main" val="382964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543800" cy="731838"/>
          </a:xfrm>
        </p:spPr>
        <p:txBody>
          <a:bodyPr/>
          <a:lstStyle/>
          <a:p>
            <a:pPr eaLnBrk="1" hangingPunct="1"/>
            <a:r>
              <a:rPr lang="en-US" altLang="en-US" dirty="0"/>
              <a:t>Handout (online)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Clerkship Track System and its Policies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Lottery Timeline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6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Timeline for Elective Registration Calendar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Information about Fourth Year Calendar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6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Information about computer generated Lottery Numbers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4</a:t>
            </a:r>
            <a:r>
              <a:rPr lang="en-US" altLang="en-US" baseline="30000"/>
              <a:t>th</a:t>
            </a:r>
            <a:r>
              <a:rPr lang="en-US" altLang="en-US"/>
              <a:t> Year Goals by Season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Focus of each quarter</a:t>
            </a:r>
          </a:p>
          <a:p>
            <a:pPr lvl="1" eaLnBrk="1" hangingPunct="1"/>
            <a:r>
              <a:rPr lang="en-US" altLang="en-US"/>
              <a:t>Summer</a:t>
            </a:r>
          </a:p>
          <a:p>
            <a:pPr lvl="1" eaLnBrk="1" hangingPunct="1"/>
            <a:r>
              <a:rPr lang="en-US" altLang="en-US"/>
              <a:t>Fall</a:t>
            </a:r>
          </a:p>
          <a:p>
            <a:pPr lvl="1" eaLnBrk="1" hangingPunct="1"/>
            <a:r>
              <a:rPr lang="en-US" altLang="en-US"/>
              <a:t>Winter</a:t>
            </a:r>
          </a:p>
          <a:p>
            <a:pPr lvl="1" eaLnBrk="1" hangingPunct="1"/>
            <a:r>
              <a:rPr lang="en-US" altLang="en-US"/>
              <a:t>Spring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Summer Goals </a:t>
            </a:r>
            <a:r>
              <a:rPr lang="en-US" altLang="en-US" sz="3200"/>
              <a:t>(July/Aug/Sept)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5"/>
            <a:ext cx="8229600" cy="4910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Solidify specialty interest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May/may not need to take specialty elective at Loyola to earn a recommendation letter (depends on prior exposure)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Summer work may bump up performance level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Courses provides prep for important externships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May need to study weeks/month for USMLE Step 2 prep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Preparation of residency application starts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Externships start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Complete Step 2 study and take CK (more on this later)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39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39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39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Fall Goals </a:t>
            </a:r>
            <a:r>
              <a:rPr lang="en-US" altLang="en-US" sz="3200" dirty="0"/>
              <a:t>(Oct/Nov/Dec)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3919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Dean’s Letters released Sept 27, 2023 (tentative date - NOT FINAL)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Externships continue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Residency interview season kicks in; will you need time off? Should you take DT?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Sept/Oct courses could still produce residency recommendation letters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Complete Step 2 study and take CK (more on this later)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Winter Goals </a:t>
            </a:r>
            <a:r>
              <a:rPr lang="en-US" altLang="en-US" sz="4000"/>
              <a:t>(Jan/Feb/Mar)</a:t>
            </a:r>
            <a:endParaRPr lang="en-US" alt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2"/>
            <a:ext cx="8229600" cy="4411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Finish interviewing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Take courses to round out your education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Prepare for starting a residency (what do you still need to learn?)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Rank residencies for match (mid Jan - late Feb)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International elective?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Spring Goals </a:t>
            </a:r>
            <a:r>
              <a:rPr lang="en-US" altLang="en-US" sz="3200"/>
              <a:t>(Apr/May)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5"/>
            <a:ext cx="8229600" cy="4910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Take enrichment courses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International elective?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Take residency prep electives offered at SSOM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Get tuition’s worth by staying enrolled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Take DT for personal/transitional use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Complete graduation requirements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Graduate!!!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7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7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7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Elective Registration Process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&amp; When to Register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Elective Registration</a:t>
            </a:r>
            <a:br>
              <a:rPr lang="en-US" altLang="en-US"/>
            </a:br>
            <a:r>
              <a:rPr lang="en-US" altLang="en-US"/>
              <a:t>Intramurals (Loyola)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/>
              <a:t>Review course descriptions &amp; policies in elective catalog online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Online elective registration through </a:t>
            </a:r>
            <a:r>
              <a:rPr lang="en-US" altLang="en-US" sz="2600" dirty="0" err="1"/>
              <a:t>myLUMEN</a:t>
            </a:r>
            <a:endParaRPr lang="en-US" altLang="en-US" sz="2600" dirty="0"/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Sign up starts about 4 months in advance of each elective month’s start date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More info from ORR closer to first opening registration date (2</a:t>
            </a:r>
            <a:r>
              <a:rPr lang="en-US" altLang="en-US" sz="2600" baseline="30000" dirty="0"/>
              <a:t>nd</a:t>
            </a:r>
            <a:r>
              <a:rPr lang="en-US" altLang="en-US" sz="2600" dirty="0"/>
              <a:t> week of March)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Externships (a.k.a. extramural electives, away rotations)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719265"/>
            <a:ext cx="8305800" cy="475773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Up to 12 weeks permitted usually through another US med school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Loyola sign up Timetable does NOT apply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Reference </a:t>
            </a:r>
            <a:r>
              <a:rPr lang="en-US" altLang="en-US" sz="1800" dirty="0">
                <a:solidFill>
                  <a:srgbClr val="FF0000"/>
                </a:solidFill>
                <a:hlinkClick r:id="rId3"/>
              </a:rPr>
              <a:t>AAMC Extramural Elective Compendium </a:t>
            </a:r>
            <a:r>
              <a:rPr lang="en-US" altLang="en-US" sz="1800" dirty="0">
                <a:solidFill>
                  <a:srgbClr val="FF0000"/>
                </a:solidFill>
              </a:rPr>
              <a:t>and/or </a:t>
            </a:r>
            <a:r>
              <a:rPr lang="en-US" altLang="en-US" sz="1800" dirty="0">
                <a:solidFill>
                  <a:srgbClr val="FF0000"/>
                </a:solidFill>
                <a:hlinkClick r:id="rId4"/>
              </a:rPr>
              <a:t>VSLO</a:t>
            </a:r>
            <a:r>
              <a:rPr lang="en-US" altLang="en-US" sz="1800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>
                <a:solidFill>
                  <a:srgbClr val="FF0000"/>
                </a:solidFill>
              </a:rPr>
              <a:t>for timeline, websites, contact person at site.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i="1" dirty="0"/>
              <a:t>Beware that their calendar could be very different from ours. Students are responsible for keeping track of beginning and start dates of rotations.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i="1" dirty="0"/>
              <a:t>Rotations cannot overlap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Sign up 1 – 5 months in advance of start date; typically April – mid-May for summer courses.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CHECK YOUR EXTRAMURAL SITE’S SIGN UPDATE AND APPLICATION REQUIREMENTS!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Purpose of Externships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100"/>
              <a:t>To get an excellent learning experience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help narrow specialty interests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see a program of interest first hand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work with an outstanding faculty 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show your stuff and perhaps get a recommendation letter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assess a program’s compatibility with your needs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do unique non-hospital based experiences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 you need to do 3 externships (12 weeks)? 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It depends…</a:t>
            </a:r>
          </a:p>
          <a:p>
            <a:pPr lvl="1" eaLnBrk="1" hangingPunct="1"/>
            <a:r>
              <a:rPr lang="en-US" altLang="en-US" dirty="0"/>
              <a:t>On your interests, profile, specialty field and geographical considerations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Most students should do one or two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Some specialties discourage more than one elective in the field; others promote student enrollment in several. SEEK ADVICE!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48" y="1600200"/>
            <a:ext cx="9096952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29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Extramural Registration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900" dirty="0"/>
              <a:t>Review policies in SSOM catalog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00" dirty="0"/>
              <a:t>Review visiting student policies on other school’s website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00" dirty="0"/>
              <a:t>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b="1" dirty="0"/>
              <a:t>online</a:t>
            </a:r>
            <a:r>
              <a:rPr lang="en-US" altLang="en-US" sz="2500" dirty="0"/>
              <a:t>: Visiting Student Learning Opportunities (VSLO) </a:t>
            </a:r>
            <a:r>
              <a:rPr lang="en-US" altLang="en-US" sz="2500" u="sng" dirty="0"/>
              <a:t>OR</a:t>
            </a:r>
            <a:r>
              <a:rPr lang="en-US" altLang="en-US" sz="2500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b="1" dirty="0"/>
              <a:t>paper</a:t>
            </a:r>
            <a:r>
              <a:rPr lang="en-US" altLang="en-US" sz="2500" dirty="0"/>
              <a:t>: application packet submitted through SSOM Registration &amp; Records Office. See Rosemary Calcagno in Rm 220 for packet/instructions.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Visiting Student Learning Opportunities (VSLO)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1900" dirty="0"/>
              <a:t>Web-based application platform developed by the AAMC.</a:t>
            </a:r>
          </a:p>
          <a:p>
            <a:pPr eaLnBrk="1" hangingPunct="1"/>
            <a:endParaRPr lang="en-US" altLang="en-US" sz="1900" dirty="0"/>
          </a:p>
          <a:p>
            <a:pPr eaLnBrk="1" hangingPunct="1"/>
            <a:r>
              <a:rPr lang="en-US" altLang="en-US" sz="1900" dirty="0"/>
              <a:t>Greater than 3/4th of US medical schools use VSLO to process visiting student applications; the others use their own applications.</a:t>
            </a:r>
          </a:p>
          <a:p>
            <a:pPr marL="0" indent="0" eaLnBrk="1" hangingPunct="1">
              <a:buNone/>
            </a:pPr>
            <a:endParaRPr lang="en-US" altLang="en-US" sz="1900" dirty="0"/>
          </a:p>
          <a:p>
            <a:pPr eaLnBrk="1" hangingPunct="1"/>
            <a:r>
              <a:rPr lang="en-US" altLang="en-US" sz="1900" dirty="0"/>
              <a:t>Registration &amp; Records will upload transcripts and certify applications after you have applied to one or more electives.</a:t>
            </a:r>
          </a:p>
          <a:p>
            <a:pPr eaLnBrk="1" hangingPunct="1"/>
            <a:endParaRPr lang="en-US" altLang="en-US" sz="1900" dirty="0"/>
          </a:p>
          <a:p>
            <a:pPr eaLnBrk="1" hangingPunct="1"/>
            <a:r>
              <a:rPr lang="en-US" altLang="en-US" sz="1900" dirty="0"/>
              <a:t>Registration &amp; Records will “Release” applications on VSLO.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Extramural Registration</a:t>
            </a:r>
            <a:br>
              <a:rPr lang="en-US" altLang="en-US" dirty="0"/>
            </a:br>
            <a:r>
              <a:rPr lang="en-US" altLang="en-US" dirty="0"/>
              <a:t>for schools not using VSLO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See (or email) Rosemary Calcagno in Registration &amp; Records for application packet.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Complete Loyola’s extramural application AND other institution’s </a:t>
            </a:r>
            <a:r>
              <a:rPr lang="en-US" altLang="en-US" sz="2100" i="1" dirty="0"/>
              <a:t>Visiting Student Application.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Often possible to list more than one date or several elective preferences.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Compile supporting documents; submit to Rosemary in Registration &amp; Records.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Dean Martinez will review and approve application; application packet will then be sent to extramural school.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7543800" cy="9906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Extramural Registration</a:t>
            </a:r>
            <a:br>
              <a:rPr lang="en-US" altLang="en-US" sz="2000" dirty="0"/>
            </a:br>
            <a:r>
              <a:rPr lang="en-US" altLang="en-US" sz="2000" dirty="0"/>
              <a:t>additional documentation (submitted via VSLO or by paper)</a:t>
            </a:r>
            <a:br>
              <a:rPr lang="en-US" altLang="en-US" sz="2000" dirty="0"/>
            </a:br>
            <a:endParaRPr lang="en-US" altLang="en-US" sz="20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Proof of liability coverage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Current immunization record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Confirmation of UP/OSHA/HIPAA training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Proof of hospitalization insurance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SSOM transcript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Possibly faculty/dean’s letter of recommendation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Possibly criminal background check record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Possibly affiliation agreement? Memo of Understanding?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655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Typical Supporting documents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Elective Add/Drop Policy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Add: register for electives </a:t>
            </a:r>
            <a:r>
              <a:rPr lang="en-US" altLang="en-US" b="1" u="sng" dirty="0"/>
              <a:t>at least one month prior</a:t>
            </a:r>
            <a:r>
              <a:rPr lang="en-US" altLang="en-US" dirty="0"/>
              <a:t> to start date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Drop (Loyola courses): </a:t>
            </a:r>
            <a:r>
              <a:rPr lang="en-US" altLang="en-US" b="1" u="sng" dirty="0"/>
              <a:t>at least one month prior</a:t>
            </a:r>
          </a:p>
          <a:p>
            <a:pPr eaLnBrk="1" hangingPunct="1"/>
            <a:endParaRPr lang="en-US" altLang="en-US" b="1" u="sng" dirty="0"/>
          </a:p>
          <a:p>
            <a:pPr eaLnBrk="1" hangingPunct="1"/>
            <a:r>
              <a:rPr lang="en-US" altLang="en-US" dirty="0"/>
              <a:t>Drop (</a:t>
            </a:r>
            <a:r>
              <a:rPr lang="en-US" altLang="en-US" dirty="0" err="1"/>
              <a:t>Extramurals</a:t>
            </a:r>
            <a:r>
              <a:rPr lang="en-US" altLang="en-US" dirty="0"/>
              <a:t>): according to other institution’s policy, typically at least 4-5 weeks prior.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Discretionary Time Use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Time for Additional Elective Opportunities OR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For USMLE Step 2 study time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Residency Interview time off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For extramural calendar adjustment (other school’s calendar doesn’t match </a:t>
            </a:r>
            <a:r>
              <a:rPr lang="en-US" altLang="en-US" sz="2100" dirty="0" err="1"/>
              <a:t>Stritch’s</a:t>
            </a:r>
            <a:r>
              <a:rPr lang="en-US" altLang="en-US" sz="2100" dirty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For remediation needs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For personal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Applying for Discretionary Time Off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May be taken in one week or longer increments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Request must be submitted in advance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Submit Discretionary Time requests through myLUMEN Elective Registration page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USMLE STEP 2 CK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2"/>
            <a:ext cx="8382000" cy="4525963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First attempt CK exams be taken by the end of semester 1 of fourth year (by December 31, 2023)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Residency programs increasingly want proof of successful completion of Step 2 during interview process; majority want proof of passing before ranking candidates (i.e., score needed by mid-January </a:t>
            </a:r>
            <a:r>
              <a:rPr lang="en-US" altLang="en-US" sz="2000" dirty="0" smtClean="0"/>
              <a:t>2024 </a:t>
            </a:r>
            <a:r>
              <a:rPr lang="en-US" altLang="en-US" sz="2000" dirty="0"/>
              <a:t>for the Match)</a:t>
            </a:r>
          </a:p>
          <a:p>
            <a:pPr eaLnBrk="1" hangingPunct="1"/>
            <a:endParaRPr lang="en-US" altLang="en-US" sz="2000" dirty="0"/>
          </a:p>
          <a:p>
            <a:pPr eaLnBrk="1" hangingPunct="1">
              <a:buClr>
                <a:srgbClr val="330066"/>
              </a:buClr>
            </a:pPr>
            <a:r>
              <a:rPr lang="en-US" altLang="en-US" sz="2000" dirty="0">
                <a:solidFill>
                  <a:srgbClr val="000000"/>
                </a:solidFill>
              </a:rPr>
              <a:t>USMLE Step 2 CK must be PASSED to graduate. If a 2</a:t>
            </a:r>
            <a:r>
              <a:rPr lang="en-US" altLang="en-US" sz="2000" baseline="30000" dirty="0">
                <a:solidFill>
                  <a:srgbClr val="000000"/>
                </a:solidFill>
              </a:rPr>
              <a:t>nd</a:t>
            </a:r>
            <a:r>
              <a:rPr lang="en-US" altLang="en-US" sz="2000" dirty="0">
                <a:solidFill>
                  <a:srgbClr val="000000"/>
                </a:solidFill>
              </a:rPr>
              <a:t> attempt is needed, scores must be received at least two months prior to graduation (</a:t>
            </a:r>
            <a:r>
              <a:rPr lang="en-US" altLang="en-US" sz="2000">
                <a:solidFill>
                  <a:srgbClr val="000000"/>
                </a:solidFill>
              </a:rPr>
              <a:t>mid-March </a:t>
            </a:r>
            <a:r>
              <a:rPr lang="en-US" altLang="en-US" sz="2000" smtClean="0">
                <a:solidFill>
                  <a:srgbClr val="000000"/>
                </a:solidFill>
              </a:rPr>
              <a:t>2024).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rgbClr val="330066"/>
              </a:buClr>
              <a:buNone/>
            </a:pPr>
            <a:endParaRPr lang="en-US" altLang="en-US" sz="2000" dirty="0">
              <a:solidFill>
                <a:srgbClr val="000000"/>
              </a:solidFill>
            </a:endParaRPr>
          </a:p>
          <a:p>
            <a:pPr eaLnBrk="1" hangingPunct="1">
              <a:buClr>
                <a:srgbClr val="330066"/>
              </a:buClr>
            </a:pPr>
            <a:r>
              <a:rPr lang="en-US" altLang="en-US" sz="2000" dirty="0"/>
              <a:t>Scores reported approximately 2-3 weeks after test date.</a:t>
            </a:r>
          </a:p>
          <a:p>
            <a:pPr eaLnBrk="1" hangingPunct="1">
              <a:buClr>
                <a:srgbClr val="330066"/>
              </a:buClr>
            </a:pP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1474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Residency Planning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You may want to know now…</a:t>
            </a:r>
          </a:p>
        </p:txBody>
      </p:sp>
    </p:spTree>
    <p:extLst>
      <p:ext uri="{BB962C8B-B14F-4D97-AF65-F5344CB8AC3E}">
        <p14:creationId xmlns:p14="http://schemas.microsoft.com/office/powerpoint/2010/main" val="11295207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Residency Letters of Recommendation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Up to 4 letters for ERAS/NRMP programs; often only 3 are requested.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Up to three for early match programs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Request letters when opportunities present themselves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Submitted by writer directly through ERAS LOR portal (available by June)</a:t>
            </a:r>
          </a:p>
        </p:txBody>
      </p:sp>
    </p:spTree>
    <p:extLst>
      <p:ext uri="{BB962C8B-B14F-4D97-AF65-F5344CB8AC3E}">
        <p14:creationId xmlns:p14="http://schemas.microsoft.com/office/powerpoint/2010/main" val="1418162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Calendar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err="1"/>
              <a:t>Yr</a:t>
            </a:r>
            <a:r>
              <a:rPr lang="en-US" altLang="en-US" sz="2400" dirty="0"/>
              <a:t> 4 start date:  First clerkship block starts Monday, July 3, 2023 (July = Period “9A”). </a:t>
            </a:r>
            <a:r>
              <a:rPr lang="en-US" altLang="en-US" sz="2400" i="1" dirty="0"/>
              <a:t>Note: Tuesday, July 4</a:t>
            </a:r>
            <a:r>
              <a:rPr lang="en-US" altLang="en-US" sz="2400" i="1" baseline="30000" dirty="0"/>
              <a:t>th</a:t>
            </a:r>
            <a:r>
              <a:rPr lang="en-US" altLang="en-US" sz="2400" i="1" dirty="0"/>
              <a:t> is Independence Day holiday (no classes/clerkships).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/>
            <a:r>
              <a:rPr lang="en-US" altLang="en-US" sz="2400" dirty="0"/>
              <a:t>Fall Break at end of September (9/23-10/1) and Winter Break at end of Fall Semester (12/22-1/1).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Match Day and Graduation dates </a:t>
            </a:r>
            <a:r>
              <a:rPr lang="en-US" altLang="en-US" sz="2400" b="1" i="1" u="sng" dirty="0"/>
              <a:t>are tentative</a:t>
            </a:r>
            <a:r>
              <a:rPr lang="en-US" altLang="en-US" sz="2400" dirty="0"/>
              <a:t>. </a:t>
            </a:r>
          </a:p>
          <a:p>
            <a:pPr lvl="1" eaLnBrk="1" hangingPunct="1"/>
            <a:r>
              <a:rPr lang="en-US" altLang="en-US" sz="2000" dirty="0"/>
              <a:t>	Match Day </a:t>
            </a:r>
            <a:r>
              <a:rPr lang="en-US" altLang="en-US" sz="2000" i="1" dirty="0"/>
              <a:t>tentatively</a:t>
            </a:r>
            <a:r>
              <a:rPr lang="en-US" altLang="en-US" sz="2000" dirty="0"/>
              <a:t> March 15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, 2024.</a:t>
            </a:r>
          </a:p>
          <a:p>
            <a:pPr lvl="1" eaLnBrk="1" hangingPunct="1"/>
            <a:r>
              <a:rPr lang="en-US" altLang="en-US" sz="2000" dirty="0"/>
              <a:t>	Graduation </a:t>
            </a:r>
            <a:r>
              <a:rPr lang="en-US" altLang="en-US" sz="2000" i="1" dirty="0"/>
              <a:t>tentatively </a:t>
            </a:r>
            <a:r>
              <a:rPr lang="en-US" altLang="en-US" sz="2000" dirty="0"/>
              <a:t>on Saturday, May 11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. </a:t>
            </a:r>
            <a:r>
              <a:rPr lang="en-US" altLang="en-US" sz="1600" b="1" dirty="0"/>
              <a:t>(Commencement 	calendar will be finalized by LUC in the fall).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CVs, etc.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Feedback on CV’s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Submit updated copy for Dean’s Letter use (exact due date this spring TBA)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Personal  “noteworthy characteristics”  will be needed for dean’s letter – (exact due date this spring TBA;  instructions will be provided)</a:t>
            </a:r>
          </a:p>
        </p:txBody>
      </p:sp>
    </p:spTree>
    <p:extLst>
      <p:ext uri="{BB962C8B-B14F-4D97-AF65-F5344CB8AC3E}">
        <p14:creationId xmlns:p14="http://schemas.microsoft.com/office/powerpoint/2010/main" val="38718447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Online Resources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Loyola Elective Catalog: </a:t>
            </a:r>
            <a:r>
              <a:rPr lang="en-US" sz="1600" b="1" dirty="0">
                <a:hlinkClick r:id="rId3"/>
              </a:rPr>
              <a:t>http://ssom.luc.edu/regrec/elective-catalog/</a:t>
            </a: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AAMC Extramural Elective Compendium: </a:t>
            </a:r>
            <a:r>
              <a:rPr lang="en-US" sz="1600" b="1" dirty="0">
                <a:hlinkClick r:id="rId4"/>
              </a:rPr>
              <a:t>https://services.aamc.org/eec/students/index.cfm</a:t>
            </a: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AMA-FREIDA (Residency program info): </a:t>
            </a:r>
            <a:r>
              <a:rPr lang="en-US" sz="1600" b="1" dirty="0">
                <a:hlinkClick r:id="rId5"/>
              </a:rPr>
              <a:t>http://</a:t>
            </a:r>
            <a:r>
              <a:rPr lang="en-US" sz="1700" b="1" dirty="0">
                <a:hlinkClick r:id="rId5"/>
              </a:rPr>
              <a:t>www.ama-assn.org/go/freida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Match info: </a:t>
            </a:r>
            <a:r>
              <a:rPr lang="en-US" sz="1700" b="1" dirty="0">
                <a:hlinkClick r:id="rId6"/>
              </a:rPr>
              <a:t>http://www.nrmp.org/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/>
          </a:p>
          <a:p>
            <a:pPr>
              <a:lnSpc>
                <a:spcPct val="80000"/>
              </a:lnSpc>
              <a:defRPr/>
            </a:pPr>
            <a:r>
              <a:rPr lang="en-US" sz="1600" b="1" dirty="0"/>
              <a:t>Residency Web Application process:  </a:t>
            </a:r>
            <a:r>
              <a:rPr lang="en-US" sz="1600" b="1" dirty="0">
                <a:hlinkClick r:id="rId7"/>
              </a:rPr>
              <a:t>https://www.aamc.org/services/eras/</a:t>
            </a:r>
            <a:r>
              <a:rPr lang="en-US" sz="1600" b="1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600" b="1" dirty="0"/>
          </a:p>
          <a:p>
            <a:pPr>
              <a:lnSpc>
                <a:spcPct val="80000"/>
              </a:lnSpc>
              <a:defRPr/>
            </a:pPr>
            <a:r>
              <a:rPr lang="en-US" sz="1600" b="1" dirty="0"/>
              <a:t>USMLE STEP 2 info:    </a:t>
            </a:r>
            <a:r>
              <a:rPr lang="en-US" sz="1600" b="1" dirty="0">
                <a:hlinkClick r:id="rId8"/>
              </a:rPr>
              <a:t>http://www.usmle.org/step-2-ck/</a:t>
            </a:r>
            <a:endParaRPr lang="en-US" sz="1600" b="1" dirty="0"/>
          </a:p>
          <a:p>
            <a:pPr>
              <a:lnSpc>
                <a:spcPct val="80000"/>
              </a:lnSpc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Visiting Student Learning Opportunities: </a:t>
            </a:r>
            <a:r>
              <a:rPr lang="en-US" sz="1600" b="1" dirty="0">
                <a:hlinkClick r:id="rId9"/>
              </a:rPr>
              <a:t>https://vslo.aamc.org/vslo</a:t>
            </a: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Careers in Medicine: </a:t>
            </a:r>
            <a:r>
              <a:rPr lang="en-US" sz="1600" b="1" dirty="0">
                <a:hlinkClick r:id="rId10"/>
              </a:rPr>
              <a:t>http://www.aamc.org/cim</a:t>
            </a:r>
            <a:endParaRPr lang="en-US" sz="16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806166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Future Workshops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614737"/>
          </a:xfrm>
        </p:spPr>
        <p:txBody>
          <a:bodyPr/>
          <a:lstStyle/>
          <a:p>
            <a:pPr eaLnBrk="1" hangingPunct="1"/>
            <a:r>
              <a:rPr lang="en-US" altLang="en-US" dirty="0"/>
              <a:t>Residency Application Process – Everything You Wanted to Know about the MSPE</a:t>
            </a:r>
          </a:p>
          <a:p>
            <a:pPr lvl="1" eaLnBrk="1" hangingPunct="1"/>
            <a:r>
              <a:rPr lang="en-US" altLang="en-US" dirty="0"/>
              <a:t>Monday, March 6</a:t>
            </a:r>
            <a:r>
              <a:rPr lang="en-US" altLang="en-US" baseline="30000" dirty="0"/>
              <a:t>th</a:t>
            </a:r>
            <a:r>
              <a:rPr lang="en-US" altLang="en-US" dirty="0"/>
              <a:t>, 5:30 – 7:00 pm (SSOM 190)</a:t>
            </a:r>
          </a:p>
          <a:p>
            <a:pPr marL="344487" lvl="1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ERAS-Electronic Application Process</a:t>
            </a:r>
          </a:p>
          <a:p>
            <a:pPr lvl="1" eaLnBrk="1" hangingPunct="1"/>
            <a:r>
              <a:rPr lang="en-US" altLang="en-US" dirty="0"/>
              <a:t>Wednesday, April 19</a:t>
            </a:r>
            <a:r>
              <a:rPr lang="en-US" altLang="en-US" baseline="30000" dirty="0"/>
              <a:t>th</a:t>
            </a:r>
            <a:r>
              <a:rPr lang="en-US" altLang="en-US" dirty="0"/>
              <a:t> ,7:00 – 8:20 am (Zoom)</a:t>
            </a:r>
          </a:p>
        </p:txBody>
      </p:sp>
    </p:spTree>
    <p:extLst>
      <p:ext uri="{BB962C8B-B14F-4D97-AF65-F5344CB8AC3E}">
        <p14:creationId xmlns:p14="http://schemas.microsoft.com/office/powerpoint/2010/main" val="42030673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Ask Questions!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It is acceptable, expected, smart</a:t>
            </a:r>
          </a:p>
          <a:p>
            <a:pPr eaLnBrk="1" hangingPunct="1"/>
            <a:r>
              <a:rPr lang="en-US" altLang="en-US"/>
              <a:t>Where:</a:t>
            </a:r>
          </a:p>
          <a:p>
            <a:pPr lvl="1" eaLnBrk="1" hangingPunct="1"/>
            <a:r>
              <a:rPr lang="en-US" altLang="en-US"/>
              <a:t>Registration &amp; Records (changing your schedule, how to sign up for electives, policies)</a:t>
            </a:r>
          </a:p>
          <a:p>
            <a:pPr lvl="1" eaLnBrk="1" hangingPunct="1"/>
            <a:r>
              <a:rPr lang="en-US" altLang="en-US"/>
              <a:t>Student Affairs (what to take, when)</a:t>
            </a:r>
          </a:p>
          <a:p>
            <a:pPr lvl="1" eaLnBrk="1" hangingPunct="1"/>
            <a:r>
              <a:rPr lang="en-US" altLang="en-US"/>
              <a:t>Faculty Advisor (what, where, when)</a:t>
            </a:r>
          </a:p>
          <a:p>
            <a:pPr lvl="1" eaLnBrk="1" hangingPunct="1"/>
            <a:r>
              <a:rPr lang="en-US" altLang="en-US"/>
              <a:t>Specialty Advisor (where, when, how many)</a:t>
            </a:r>
          </a:p>
          <a:p>
            <a:pPr lvl="1" eaLnBrk="1" hangingPunct="1"/>
            <a:r>
              <a:rPr lang="en-US" altLang="en-US"/>
              <a:t>Elective dept. offices (how, which)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Submitting your Track Preferences</a:t>
            </a: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533400" y="1447802"/>
            <a:ext cx="701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1800" i="1" dirty="0"/>
              <a:t> </a:t>
            </a:r>
            <a:r>
              <a:rPr lang="en-US" altLang="en-US" sz="2400" i="1" dirty="0"/>
              <a:t>Go to </a:t>
            </a:r>
            <a:r>
              <a:rPr lang="en-US" altLang="en-US" sz="2400" i="1" dirty="0" err="1"/>
              <a:t>myLUMEN</a:t>
            </a:r>
            <a:r>
              <a:rPr lang="en-US" altLang="en-US" sz="2400" i="1" dirty="0"/>
              <a:t>&gt;Clerkship Track System&gt; Fourth Year Track Ranking Form</a:t>
            </a:r>
          </a:p>
        </p:txBody>
      </p:sp>
      <p:sp>
        <p:nvSpPr>
          <p:cNvPr id="52228" name="Rectangle 6"/>
          <p:cNvSpPr>
            <a:spLocks noChangeArrowheads="1"/>
          </p:cNvSpPr>
          <p:nvPr/>
        </p:nvSpPr>
        <p:spPr bwMode="auto">
          <a:xfrm>
            <a:off x="5181601" y="4457556"/>
            <a:ext cx="3606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1800" i="1" dirty="0"/>
              <a:t> </a:t>
            </a:r>
            <a:r>
              <a:rPr lang="en-US" altLang="en-US" sz="2400" i="1" dirty="0"/>
              <a:t>If you encounter any problems, contact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en-US" sz="2400" i="1" dirty="0"/>
              <a:t>Agape Lamberis (aglamberis@luc.edu)</a:t>
            </a:r>
          </a:p>
        </p:txBody>
      </p:sp>
      <p:sp>
        <p:nvSpPr>
          <p:cNvPr id="52229" name="Text Box 7"/>
          <p:cNvSpPr txBox="1">
            <a:spLocks noChangeArrowheads="1"/>
          </p:cNvSpPr>
          <p:nvPr/>
        </p:nvSpPr>
        <p:spPr bwMode="auto">
          <a:xfrm>
            <a:off x="5181600" y="2602192"/>
            <a:ext cx="3276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/>
              <a:t>Ranking Form submission deadline is Monday, February 13, 2023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308225"/>
            <a:ext cx="4038600" cy="4497864"/>
          </a:xfrm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Questions?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z="2600"/>
          </a:p>
          <a:p>
            <a:pPr eaLnBrk="1" hangingPunct="1"/>
            <a:endParaRPr lang="en-US" altLang="en-US" sz="2600" i="1" baseline="30000"/>
          </a:p>
          <a:p>
            <a:pPr eaLnBrk="1" hangingPunct="1"/>
            <a:endParaRPr lang="en-US" altLang="en-US"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Fourth Year </a:t>
            </a:r>
            <a:br>
              <a:rPr lang="en-US" altLang="en-US" dirty="0"/>
            </a:br>
            <a:r>
              <a:rPr lang="en-US" altLang="en-US" dirty="0"/>
              <a:t>Overview of Requirements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12 weeks of core clerkships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Emergency Medicine, Sub-I Wards, Sub-I ICU</a:t>
            </a:r>
          </a:p>
          <a:p>
            <a:pPr marL="344487" lvl="1" indent="0" eaLnBrk="1" hangingPunct="1">
              <a:lnSpc>
                <a:spcPct val="80000"/>
              </a:lnSpc>
              <a:buNone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4 weeks required PCM-4 course (Nov or Dec)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22 weeks of elective credit required for graduation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26 weeks elective time available in M4 year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Must complete at least 12 weeks of </a:t>
            </a:r>
            <a:r>
              <a:rPr lang="en-US" altLang="en-US" sz="2000" i="1" u="sng" dirty="0"/>
              <a:t>clinical electives</a:t>
            </a:r>
            <a:r>
              <a:rPr lang="en-US" altLang="en-US" sz="2000" dirty="0"/>
              <a:t> in M4 year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Must complete at least 12 weeks of full-time coursework in final semester (full-time required and/or elective courses)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Bioethics Requirements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USMLE Step 2 CK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73C26-3FCA-403D-D9AA-013F18A5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D3759-B38B-AF24-B388-E67FB3960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 am/how I got here/what I do at Loyola</a:t>
            </a:r>
          </a:p>
          <a:p>
            <a:r>
              <a:rPr lang="en-US" dirty="0"/>
              <a:t>Role as Assistant Educational Dean (CYD4)</a:t>
            </a:r>
          </a:p>
          <a:p>
            <a:r>
              <a:rPr lang="en-US" dirty="0"/>
              <a:t>Course Director for PCM-4</a:t>
            </a:r>
          </a:p>
          <a:p>
            <a:r>
              <a:rPr lang="en-US" dirty="0"/>
              <a:t>A resource for all M4 students</a:t>
            </a:r>
          </a:p>
          <a:p>
            <a:r>
              <a:rPr lang="en-US" dirty="0"/>
              <a:t>Single Goal:</a:t>
            </a:r>
          </a:p>
          <a:p>
            <a:pPr lvl="1"/>
            <a:r>
              <a:rPr lang="en-US" dirty="0"/>
              <a:t>Ensure every M4 is prepared to start a rigorous intern year</a:t>
            </a:r>
          </a:p>
        </p:txBody>
      </p:sp>
    </p:spTree>
    <p:extLst>
      <p:ext uri="{BB962C8B-B14F-4D97-AF65-F5344CB8AC3E}">
        <p14:creationId xmlns:p14="http://schemas.microsoft.com/office/powerpoint/2010/main" val="887185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B9FFC-B8C5-2035-55B9-2FD33105F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Your M4 Year- </a:t>
            </a:r>
            <a:br>
              <a:rPr lang="en-US" dirty="0"/>
            </a:br>
            <a:r>
              <a:rPr lang="en-US" dirty="0"/>
              <a:t>Readiness for Residency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821A0-B969-CA34-A100-E2FBA6568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 of required rotations and elective opportunities</a:t>
            </a:r>
          </a:p>
          <a:p>
            <a:r>
              <a:rPr lang="en-US" dirty="0"/>
              <a:t>Required:</a:t>
            </a:r>
          </a:p>
          <a:p>
            <a:pPr lvl="1"/>
            <a:r>
              <a:rPr lang="en-US" dirty="0"/>
              <a:t>Sub-Intern Ward</a:t>
            </a:r>
          </a:p>
          <a:p>
            <a:pPr lvl="1"/>
            <a:r>
              <a:rPr lang="en-US" dirty="0"/>
              <a:t>Sub-Intern ICU</a:t>
            </a:r>
          </a:p>
          <a:p>
            <a:pPr lvl="1"/>
            <a:r>
              <a:rPr lang="en-US" dirty="0"/>
              <a:t>Emergency Medicine</a:t>
            </a:r>
          </a:p>
          <a:p>
            <a:pPr lvl="1"/>
            <a:r>
              <a:rPr lang="en-US" dirty="0"/>
              <a:t>PCM-4 in Nov or Dec</a:t>
            </a:r>
          </a:p>
          <a:p>
            <a:r>
              <a:rPr lang="en-US" dirty="0"/>
              <a:t>Strongly Recommended:</a:t>
            </a:r>
          </a:p>
          <a:p>
            <a:pPr lvl="1"/>
            <a:r>
              <a:rPr lang="en-US" dirty="0"/>
              <a:t>*Intern 101 (Bootcamp) 2 weeks</a:t>
            </a:r>
          </a:p>
        </p:txBody>
      </p:sp>
    </p:spTree>
    <p:extLst>
      <p:ext uri="{BB962C8B-B14F-4D97-AF65-F5344CB8AC3E}">
        <p14:creationId xmlns:p14="http://schemas.microsoft.com/office/powerpoint/2010/main" val="2988861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72516-0AE3-74C3-A628-0AAF4911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is your M4 year?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4F302-BB7D-B951-54E8-C1EE724D8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40 weeks!</a:t>
            </a:r>
          </a:p>
          <a:p>
            <a:r>
              <a:rPr lang="en-US" dirty="0"/>
              <a:t>What else takes 40 weeks?</a:t>
            </a:r>
          </a:p>
          <a:p>
            <a:endParaRPr lang="en-US" dirty="0"/>
          </a:p>
        </p:txBody>
      </p:sp>
      <p:pic>
        <p:nvPicPr>
          <p:cNvPr id="1026" name="Picture 2" descr="Fetal Growth From 4 To 40 Weeks Stock Illustration - Download Image Now ...">
            <a:extLst>
              <a:ext uri="{FF2B5EF4-FFF2-40B4-BE49-F238E27FC236}">
                <a16:creationId xmlns:a16="http://schemas.microsoft.com/office/drawing/2014/main" id="{D0CFC4A2-EAF5-1088-E131-6860E6C2AA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00"/>
          <a:stretch/>
        </p:blipFill>
        <p:spPr bwMode="auto">
          <a:xfrm>
            <a:off x="1066800" y="3124200"/>
            <a:ext cx="6679504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by Scrubs / Newborn Photography / Photo Prop / Handmade / - Etsy Finland">
            <a:extLst>
              <a:ext uri="{FF2B5EF4-FFF2-40B4-BE49-F238E27FC236}">
                <a16:creationId xmlns:a16="http://schemas.microsoft.com/office/drawing/2014/main" id="{81429DB4-6852-E8DF-19BF-4B5E1703E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90" y="3200400"/>
            <a:ext cx="3911308" cy="311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66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32434</TotalTime>
  <Words>2859</Words>
  <Application>Microsoft Office PowerPoint</Application>
  <PresentationFormat>On-screen Show (4:3)</PresentationFormat>
  <Paragraphs>501</Paragraphs>
  <Slides>55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Calibri</vt:lpstr>
      <vt:lpstr>Wingdings</vt:lpstr>
      <vt:lpstr>Network</vt:lpstr>
      <vt:lpstr>Loyola University Chicago  Stritch School of Medicine Office of Student Affairs</vt:lpstr>
      <vt:lpstr>Agenda</vt:lpstr>
      <vt:lpstr>Handout (online)</vt:lpstr>
      <vt:lpstr>PowerPoint Presentation</vt:lpstr>
      <vt:lpstr>Calendar</vt:lpstr>
      <vt:lpstr>Fourth Year  Overview of Requirements</vt:lpstr>
      <vt:lpstr>Introduction</vt:lpstr>
      <vt:lpstr> Your M4 Year-  Readiness for Residency</vt:lpstr>
      <vt:lpstr>How long is your M4 year?</vt:lpstr>
      <vt:lpstr>Fourth Year  Overview of Requirements</vt:lpstr>
      <vt:lpstr> Readiness for Residency M4 Core Rotations</vt:lpstr>
      <vt:lpstr>Purpose of Sub-Internships</vt:lpstr>
      <vt:lpstr>M4 Required Clerkships:  Sub-I Wards</vt:lpstr>
      <vt:lpstr>M4 Required Clerkships: Sub-I ICU</vt:lpstr>
      <vt:lpstr>External Sub-Internships</vt:lpstr>
      <vt:lpstr>External Sub-Internships</vt:lpstr>
      <vt:lpstr>M4 Required Clerkships: Emergency Medicine</vt:lpstr>
      <vt:lpstr>Emergency Medicine</vt:lpstr>
      <vt:lpstr>Required Rotation: Patient-Centered Medicine-4</vt:lpstr>
      <vt:lpstr>PCM-4</vt:lpstr>
      <vt:lpstr>Readiness for Residency: Intern 101 Bootcamp</vt:lpstr>
      <vt:lpstr>Bioethics Requirement</vt:lpstr>
      <vt:lpstr>Capstone Transition OSCE</vt:lpstr>
      <vt:lpstr>Readiness for Residency: Electives</vt:lpstr>
      <vt:lpstr> Readiness for Residency: Electives</vt:lpstr>
      <vt:lpstr>Electives (continued)</vt:lpstr>
      <vt:lpstr>Building Your Elective Program Content</vt:lpstr>
      <vt:lpstr>Intern 101/Bootcamp</vt:lpstr>
      <vt:lpstr>Readiness for Residency</vt:lpstr>
      <vt:lpstr>4th Year Goals by Season</vt:lpstr>
      <vt:lpstr>Summer Goals (July/Aug/Sept)</vt:lpstr>
      <vt:lpstr>Fall Goals (Oct/Nov/Dec)</vt:lpstr>
      <vt:lpstr>Winter Goals (Jan/Feb/Mar)</vt:lpstr>
      <vt:lpstr>Spring Goals (Apr/May)</vt:lpstr>
      <vt:lpstr>Elective Registration Process</vt:lpstr>
      <vt:lpstr>Elective Registration Intramurals (Loyola)</vt:lpstr>
      <vt:lpstr>Externships (a.k.a. extramural electives, away rotations)</vt:lpstr>
      <vt:lpstr>Purpose of Externships</vt:lpstr>
      <vt:lpstr>Do you need to do 3 externships (12 weeks)?  </vt:lpstr>
      <vt:lpstr>Extramural Registration </vt:lpstr>
      <vt:lpstr>Visiting Student Learning Opportunities (VSLO)</vt:lpstr>
      <vt:lpstr>Extramural Registration for schools not using VSLO</vt:lpstr>
      <vt:lpstr>Extramural Registration additional documentation (submitted via VSLO or by paper) </vt:lpstr>
      <vt:lpstr>Elective Add/Drop Policy</vt:lpstr>
      <vt:lpstr>Discretionary Time Use</vt:lpstr>
      <vt:lpstr>Applying for Discretionary Time Off</vt:lpstr>
      <vt:lpstr>USMLE STEP 2 CK</vt:lpstr>
      <vt:lpstr>Residency Planning</vt:lpstr>
      <vt:lpstr>Residency Letters of Recommendation</vt:lpstr>
      <vt:lpstr>CVs, etc.</vt:lpstr>
      <vt:lpstr>Online Resources</vt:lpstr>
      <vt:lpstr>Future Workshops</vt:lpstr>
      <vt:lpstr>Ask Questions!</vt:lpstr>
      <vt:lpstr>Submitting your Track Preferences</vt:lpstr>
      <vt:lpstr>Questions?</vt:lpstr>
    </vt:vector>
  </TitlesOfParts>
  <Company>Loyola University Stritch School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Loyola University Chicago  Stritch School of Medicine</dc:title>
  <dc:creator>Terri Wronski</dc:creator>
  <cp:lastModifiedBy>Lamberis, Agape</cp:lastModifiedBy>
  <cp:revision>271</cp:revision>
  <cp:lastPrinted>2023-01-09T15:57:33Z</cp:lastPrinted>
  <dcterms:created xsi:type="dcterms:W3CDTF">2007-02-05T00:20:04Z</dcterms:created>
  <dcterms:modified xsi:type="dcterms:W3CDTF">2023-01-11T17:07:21Z</dcterms:modified>
</cp:coreProperties>
</file>